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8"/>
  </p:notesMasterIdLst>
  <p:handoutMasterIdLst>
    <p:handoutMasterId r:id="rId39"/>
  </p:handoutMasterIdLst>
  <p:sldIdLst>
    <p:sldId id="318" r:id="rId5"/>
    <p:sldId id="1845" r:id="rId6"/>
    <p:sldId id="1820" r:id="rId7"/>
    <p:sldId id="1838" r:id="rId8"/>
    <p:sldId id="1824" r:id="rId9"/>
    <p:sldId id="1797" r:id="rId10"/>
    <p:sldId id="1798" r:id="rId11"/>
    <p:sldId id="1799" r:id="rId12"/>
    <p:sldId id="1818" r:id="rId13"/>
    <p:sldId id="1819" r:id="rId14"/>
    <p:sldId id="1825" r:id="rId15"/>
    <p:sldId id="1823" r:id="rId16"/>
    <p:sldId id="1843" r:id="rId17"/>
    <p:sldId id="1840" r:id="rId18"/>
    <p:sldId id="1826" r:id="rId19"/>
    <p:sldId id="1821" r:id="rId20"/>
    <p:sldId id="1834" r:id="rId21"/>
    <p:sldId id="1828" r:id="rId22"/>
    <p:sldId id="1832" r:id="rId23"/>
    <p:sldId id="1829" r:id="rId24"/>
    <p:sldId id="1833" r:id="rId25"/>
    <p:sldId id="1831" r:id="rId26"/>
    <p:sldId id="1842" r:id="rId27"/>
    <p:sldId id="1830" r:id="rId28"/>
    <p:sldId id="267" r:id="rId29"/>
    <p:sldId id="1844" r:id="rId30"/>
    <p:sldId id="1841" r:id="rId31"/>
    <p:sldId id="1806" r:id="rId32"/>
    <p:sldId id="1807" r:id="rId33"/>
    <p:sldId id="1811" r:id="rId34"/>
    <p:sldId id="313" r:id="rId35"/>
    <p:sldId id="1836" r:id="rId36"/>
    <p:sldId id="1837" r:id="rId37"/>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29" autoAdjust="0"/>
    <p:restoredTop sz="78158" autoAdjust="0"/>
  </p:normalViewPr>
  <p:slideViewPr>
    <p:cSldViewPr snapToGrid="0" showGuides="1">
      <p:cViewPr varScale="1">
        <p:scale>
          <a:sx n="94" d="100"/>
          <a:sy n="94" d="100"/>
        </p:scale>
        <p:origin x="1709" y="82"/>
      </p:cViewPr>
      <p:guideLst>
        <p:guide orient="horz" pos="888"/>
        <p:guide pos="3839"/>
      </p:guideLst>
    </p:cSldViewPr>
  </p:slideViewPr>
  <p:outlineViewPr>
    <p:cViewPr>
      <p:scale>
        <a:sx n="33" d="100"/>
        <a:sy n="33" d="100"/>
      </p:scale>
      <p:origin x="0" y="-11384"/>
    </p:cViewPr>
  </p:outlineViewPr>
  <p:notesTextViewPr>
    <p:cViewPr>
      <p:scale>
        <a:sx n="1" d="1"/>
        <a:sy n="1" d="1"/>
      </p:scale>
      <p:origin x="0" y="0"/>
    </p:cViewPr>
  </p:notesTextViewPr>
  <p:sorterViewPr>
    <p:cViewPr varScale="1">
      <p:scale>
        <a:sx n="1" d="1"/>
        <a:sy n="1" d="1"/>
      </p:scale>
      <p:origin x="0" y="-6368"/>
    </p:cViewPr>
  </p:sorterViewPr>
  <p:notesViewPr>
    <p:cSldViewPr snapToGrid="0" showGuides="1">
      <p:cViewPr varScale="1">
        <p:scale>
          <a:sx n="82" d="100"/>
          <a:sy n="82" d="100"/>
        </p:scale>
        <p:origin x="3624" y="17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3/21/2021</a:t>
            </a:fld>
            <a:endParaRPr lang="en-US"/>
          </a:p>
        </p:txBody>
      </p:sp>
      <p:sp>
        <p:nvSpPr>
          <p:cNvPr id="4" name="Footer Placeholder 3"/>
          <p:cNvSpPr>
            <a:spLocks noGrp="1"/>
          </p:cNvSpPr>
          <p:nvPr>
            <p:ph type="ftr" sz="quarter" idx="2"/>
          </p:nvPr>
        </p:nvSpPr>
        <p:spPr>
          <a:xfrm>
            <a:off x="1"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3/21/2021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6"/>
            <a:ext cx="5607050" cy="4183063"/>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doi.org/10.6084/m9.figshare.1425625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2.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5.png"/><Relationship Id="rId4" Type="http://schemas.openxmlformats.org/officeDocument/2006/relationships/hyperlink" Target="https://www.nsf.gov/bfa/dias/policy/dmp.jsp"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sc19.supercomputing.org/submit/reproducibility-initiative/" TargetMode="External"/><Relationship Id="rId2" Type="http://schemas.openxmlformats.org/officeDocument/2006/relationships/hyperlink" Target="https://sc20.supercomputing.org/submit/transparency-reproducibility-initiativ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acm.org/publications/policies/artifact-review-badging"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2.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dx.doi.org/10.1145/2743015"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2.xml"/><Relationship Id="rId4" Type="http://schemas.openxmlformats.org/officeDocument/2006/relationships/hyperlink" Target="https://betterscientificsoftware.github.io/Trust-Tool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Layout" Target="../slideLayouts/slideLayout3.xml"/><Relationship Id="rId5" Type="http://schemas.openxmlformats.org/officeDocument/2006/relationships/hyperlink" Target="https://cfwebprod.sandia.gov/cfdocs/CompResearch/docs/SAND2018-11186.pdf" TargetMode="External"/><Relationship Id="rId4" Type="http://schemas.openxmlformats.org/officeDocument/2006/relationships/hyperlink" Target="https://www.nap.edu/catalog/25303/reproducibility-and-replicability-in-scienc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a:xfrm>
            <a:off x="3177632" y="1844224"/>
            <a:ext cx="8292317" cy="2855300"/>
          </a:xfrm>
        </p:spPr>
        <p:txBody>
          <a:bodyPr/>
          <a:lstStyle/>
          <a:p>
            <a:r>
              <a:rPr lang="en-US" u="sng" dirty="0"/>
              <a:t>David E. Bernholdt</a:t>
            </a:r>
            <a:r>
              <a:rPr lang="en-US" dirty="0"/>
              <a:t>, </a:t>
            </a:r>
            <a:r>
              <a:rPr lang="en-US"/>
              <a:t>David M. Rogers</a:t>
            </a:r>
            <a:br>
              <a:rPr lang="en-US" u="sng" dirty="0"/>
            </a:br>
            <a:r>
              <a:rPr lang="en-US" sz="2000" dirty="0"/>
              <a:t>Oak Ridge National Laboratory</a:t>
            </a:r>
          </a:p>
          <a:p>
            <a:r>
              <a:rPr lang="en-US" dirty="0"/>
              <a:t>Michael A. Heroux</a:t>
            </a:r>
            <a:br>
              <a:rPr lang="en-US" sz="2000" dirty="0"/>
            </a:br>
            <a:r>
              <a:rPr lang="en-US" sz="2000" dirty="0"/>
              <a:t>Sandia National Laboratories</a:t>
            </a:r>
          </a:p>
          <a:p>
            <a:r>
              <a:rPr lang="en-US" sz="2000" dirty="0"/>
              <a:t>Patricia Grubel</a:t>
            </a:r>
            <a:br>
              <a:rPr lang="en-US" sz="2000" u="sng" dirty="0"/>
            </a:br>
            <a:r>
              <a:rPr lang="en-US" sz="2000" dirty="0"/>
              <a:t>Los Alamos National Laboratory</a:t>
            </a:r>
          </a:p>
          <a:p>
            <a:r>
              <a:rPr lang="en-US" dirty="0"/>
              <a:t>Better Scientific Software Tutorial, ISS, March 2021</a:t>
            </a:r>
          </a:p>
          <a:p>
            <a:br>
              <a:rPr lang="en-US" sz="2000" dirty="0"/>
            </a:br>
            <a:endParaRPr lang="en-US" sz="2000" dirty="0"/>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8" name="Picture 7">
            <a:extLst>
              <a:ext uri="{FF2B5EF4-FFF2-40B4-BE49-F238E27FC236}">
                <a16:creationId xmlns:a16="http://schemas.microsoft.com/office/drawing/2014/main" id="{5E19A2B9-BE5E-4ECD-965E-E23196D86A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
        <p:nvSpPr>
          <p:cNvPr id="2" name="Rectangle 1">
            <a:extLst>
              <a:ext uri="{FF2B5EF4-FFF2-40B4-BE49-F238E27FC236}">
                <a16:creationId xmlns:a16="http://schemas.microsoft.com/office/drawing/2014/main" id="{C7C20A72-C42B-D34A-8D1A-F13FA2D25C89}"/>
              </a:ext>
            </a:extLst>
          </p:cNvPr>
          <p:cNvSpPr/>
          <p:nvPr/>
        </p:nvSpPr>
        <p:spPr>
          <a:xfrm>
            <a:off x="8016913" y="5675358"/>
            <a:ext cx="1342034" cy="276999"/>
          </a:xfrm>
          <a:prstGeom prst="rect">
            <a:avLst/>
          </a:prstGeom>
        </p:spPr>
        <p:txBody>
          <a:bodyPr wrap="none">
            <a:spAutoFit/>
          </a:bodyPr>
          <a:lstStyle/>
          <a:p>
            <a:r>
              <a:rPr lang="en-US" sz="1200" dirty="0"/>
              <a:t>LA-UR-20-27821</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(Additional) 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values more</a:t>
            </a:r>
          </a:p>
          <a:p>
            <a:endParaRPr lang="en-US" dirty="0"/>
          </a:p>
          <a:p>
            <a:pPr marL="0" indent="0">
              <a:buNone/>
            </a:pPr>
            <a:r>
              <a:rPr lang="en-US" b="1" dirty="0"/>
              <a:t>Goal</a:t>
            </a:r>
            <a:r>
              <a:rPr lang="en-US" dirty="0"/>
              <a:t>: Change incentives to include valuing of better software, better science</a:t>
            </a:r>
          </a:p>
          <a:p>
            <a:endParaRPr lang="en-US" dirty="0"/>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6749" y="98228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olcf frontier images">
            <a:extLst>
              <a:ext uri="{FF2B5EF4-FFF2-40B4-BE49-F238E27FC236}">
                <a16:creationId xmlns:a16="http://schemas.microsoft.com/office/drawing/2014/main" id="{0C1CA16A-464F-4888-AD9D-AAA4648CD5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6749" y="279062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mage result for olcf frontier images">
            <a:extLst>
              <a:ext uri="{FF2B5EF4-FFF2-40B4-BE49-F238E27FC236}">
                <a16:creationId xmlns:a16="http://schemas.microsoft.com/office/drawing/2014/main" id="{067B18C9-2168-4A87-9FDB-18386A4F8A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6749" y="4598966"/>
            <a:ext cx="3707315" cy="1611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07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0"/>
                            </p:stCondLst>
                            <p:childTnLst>
                              <p:par>
                                <p:cTn id="8" presetID="1" presetClass="entr" presetSubtype="0" fill="hold" nodeType="afterEffect">
                                  <p:stCondLst>
                                    <p:cond delay="500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EDD4-F65E-034B-BB5E-8D99F4CD0FBF}"/>
              </a:ext>
            </a:extLst>
          </p:cNvPr>
          <p:cNvSpPr>
            <a:spLocks noGrp="1"/>
          </p:cNvSpPr>
          <p:nvPr>
            <p:ph type="title"/>
          </p:nvPr>
        </p:nvSpPr>
        <p:spPr/>
        <p:txBody>
          <a:bodyPr/>
          <a:lstStyle/>
          <a:p>
            <a:r>
              <a:rPr lang="en-US" dirty="0"/>
              <a:t>Reproducibility and Transparency Initiatives and Requirements</a:t>
            </a:r>
          </a:p>
        </p:txBody>
      </p:sp>
      <p:sp>
        <p:nvSpPr>
          <p:cNvPr id="4" name="Content Placeholder 2">
            <a:extLst>
              <a:ext uri="{FF2B5EF4-FFF2-40B4-BE49-F238E27FC236}">
                <a16:creationId xmlns:a16="http://schemas.microsoft.com/office/drawing/2014/main" id="{9A58FF00-57DF-C346-9B46-007A03E57299}"/>
              </a:ext>
            </a:extLst>
          </p:cNvPr>
          <p:cNvSpPr txBox="1">
            <a:spLocks noGrp="1"/>
          </p:cNvSpPr>
          <p:nvPr>
            <p:ph idx="1"/>
          </p:nvPr>
        </p:nvSpPr>
        <p:spPr>
          <a:xfrm>
            <a:off x="409507" y="1405111"/>
            <a:ext cx="11369809" cy="4047778"/>
          </a:xfrm>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Data management plans for research funding</a:t>
            </a:r>
          </a:p>
          <a:p>
            <a:pPr lvl="1"/>
            <a:r>
              <a:rPr lang="en-US" dirty="0"/>
              <a:t>Example NSF policy on dissemination of results and sharing data</a:t>
            </a:r>
          </a:p>
          <a:p>
            <a:r>
              <a:rPr lang="en-US" dirty="0"/>
              <a:t>Fair data principles for maximum use of research data</a:t>
            </a:r>
          </a:p>
          <a:p>
            <a:pPr lvl="1"/>
            <a:endParaRPr lang="en-US" dirty="0"/>
          </a:p>
          <a:p>
            <a:r>
              <a:rPr lang="en-US" dirty="0"/>
              <a:t>Reproducibility and transparency Initiatives by Publications</a:t>
            </a:r>
          </a:p>
          <a:p>
            <a:pPr lvl="1"/>
            <a:r>
              <a:rPr lang="en-US" dirty="0"/>
              <a:t>Increasing requirements for publications (SC, ACM and more)</a:t>
            </a:r>
          </a:p>
          <a:p>
            <a:pPr marL="346075" lvl="1" indent="0">
              <a:buNone/>
            </a:pPr>
            <a:endParaRPr lang="en-US" dirty="0"/>
          </a:p>
          <a:p>
            <a:pPr marL="346075" lvl="1" indent="0">
              <a:buNone/>
            </a:pPr>
            <a:r>
              <a:rPr lang="en-US" sz="2400" b="1" dirty="0"/>
              <a:t>See Appendix</a:t>
            </a:r>
            <a:r>
              <a:rPr lang="en-US" sz="2400" dirty="0"/>
              <a:t>:</a:t>
            </a:r>
          </a:p>
          <a:p>
            <a:pPr marL="346075" lvl="1" indent="0">
              <a:buNone/>
            </a:pPr>
            <a:r>
              <a:rPr lang="en-US" sz="2400" dirty="0"/>
              <a:t>Requirement Initiatives for Data Management and Publication</a:t>
            </a:r>
          </a:p>
        </p:txBody>
      </p:sp>
    </p:spTree>
    <p:extLst>
      <p:ext uri="{BB962C8B-B14F-4D97-AF65-F5344CB8AC3E}">
        <p14:creationId xmlns:p14="http://schemas.microsoft.com/office/powerpoint/2010/main" val="783000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spTree>
    <p:extLst>
      <p:ext uri="{BB962C8B-B14F-4D97-AF65-F5344CB8AC3E}">
        <p14:creationId xmlns:p14="http://schemas.microsoft.com/office/powerpoint/2010/main" val="1180185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(1/2)</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(2/2)</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19426"/>
            <a:ext cx="11369809" cy="4047778"/>
          </a:xfrm>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1368771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Better Scientific Software tutorial, in Improving Scientific Software conference, online, 2021. DOI: </a:t>
            </a:r>
            <a:r>
              <a:rPr lang="en-US" sz="1600" b="1" dirty="0">
                <a:hlinkClick r:id="rId4"/>
              </a:rPr>
              <a:t>10.6084/m9.figshare.14256257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dirty="0"/>
              <a:t>Master 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have to verify (and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1055369" y="916940"/>
          <a:ext cx="10078086" cy="5024120"/>
        </p:xfrm>
        <a:graphic>
          <a:graphicData uri="http://schemas.openxmlformats.org/drawingml/2006/table">
            <a:tbl>
              <a:tblPr firstRow="1" bandRow="1">
                <a:tableStyleId>{5C22544A-7EE6-4342-B048-85BDC9FD1C3A}</a:tableStyleId>
              </a:tblPr>
              <a:tblGrid>
                <a:gridCol w="1826183">
                  <a:extLst>
                    <a:ext uri="{9D8B030D-6E8A-4147-A177-3AD203B41FA5}">
                      <a16:colId xmlns:a16="http://schemas.microsoft.com/office/drawing/2014/main" val="3446576009"/>
                    </a:ext>
                  </a:extLst>
                </a:gridCol>
                <a:gridCol w="1003610">
                  <a:extLst>
                    <a:ext uri="{9D8B030D-6E8A-4147-A177-3AD203B41FA5}">
                      <a16:colId xmlns:a16="http://schemas.microsoft.com/office/drawing/2014/main" val="339314737"/>
                    </a:ext>
                  </a:extLst>
                </a:gridCol>
                <a:gridCol w="4293220">
                  <a:extLst>
                    <a:ext uri="{9D8B030D-6E8A-4147-A177-3AD203B41FA5}">
                      <a16:colId xmlns:a16="http://schemas.microsoft.com/office/drawing/2014/main" val="1263998808"/>
                    </a:ext>
                  </a:extLst>
                </a:gridCol>
                <a:gridCol w="2955073">
                  <a:extLst>
                    <a:ext uri="{9D8B030D-6E8A-4147-A177-3AD203B41FA5}">
                      <a16:colId xmlns:a16="http://schemas.microsoft.com/office/drawing/2014/main" val="4097899022"/>
                    </a:ext>
                  </a:extLst>
                </a:gridCol>
              </a:tblGrid>
              <a:tr h="370840">
                <a:tc>
                  <a:txBody>
                    <a:bodyPr/>
                    <a:lstStyle/>
                    <a:p>
                      <a:pPr algn="l">
                        <a:lnSpc>
                          <a:spcPct val="100000"/>
                        </a:lnSpc>
                      </a:pPr>
                      <a:r>
                        <a:rPr lang="en-US" sz="1800" dirty="0">
                          <a:latin typeface="+mn-lt"/>
                        </a:rPr>
                        <a:t>Time (MDT)</a:t>
                      </a:r>
                    </a:p>
                  </a:txBody>
                  <a:tcPr/>
                </a:tc>
                <a:tc>
                  <a:txBody>
                    <a:bodyPr/>
                    <a:lstStyle/>
                    <a:p>
                      <a:pPr>
                        <a:lnSpc>
                          <a:spcPct val="100000"/>
                        </a:lnSpc>
                      </a:pPr>
                      <a:r>
                        <a:rPr lang="en-US" sz="1800" dirty="0">
                          <a:latin typeface="+mn-lt"/>
                        </a:rPr>
                        <a:t>Module</a:t>
                      </a:r>
                    </a:p>
                  </a:txBody>
                  <a:tcPr/>
                </a:tc>
                <a:tc>
                  <a:txBody>
                    <a:bodyPr/>
                    <a:lstStyle/>
                    <a:p>
                      <a:pPr>
                        <a:lnSpc>
                          <a:spcPct val="100000"/>
                        </a:lnSpc>
                      </a:pPr>
                      <a:r>
                        <a:rPr lang="en-US" sz="1800" dirty="0">
                          <a:latin typeface="+mn-lt"/>
                        </a:rPr>
                        <a:t>Topic</a:t>
                      </a:r>
                    </a:p>
                  </a:txBody>
                  <a:tcPr/>
                </a:tc>
                <a:tc>
                  <a:txBody>
                    <a:bodyPr/>
                    <a:lstStyle/>
                    <a:p>
                      <a:pPr>
                        <a:lnSpc>
                          <a:spcPct val="100000"/>
                        </a:lnSpc>
                      </a:pPr>
                      <a:r>
                        <a:rPr lang="en-US" sz="1800" dirty="0">
                          <a:latin typeface="+mn-lt"/>
                        </a:rPr>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1:00pm-1:05pm</a:t>
                      </a:r>
                      <a:endParaRPr lang="en-US" sz="1800" dirty="0">
                        <a:effectLst/>
                        <a:latin typeface="+mn-lt"/>
                      </a:endParaRPr>
                    </a:p>
                  </a:txBody>
                  <a:tcPr marL="63500" marR="63500" marT="63500" marB="63500"/>
                </a:tc>
                <a:tc>
                  <a:txBody>
                    <a:bodyPr/>
                    <a:lstStyle/>
                    <a:p>
                      <a:pPr>
                        <a:lnSpc>
                          <a:spcPct val="100000"/>
                        </a:lnSpc>
                      </a:pPr>
                      <a:r>
                        <a:rPr lang="en-US" sz="1800" dirty="0">
                          <a:latin typeface="+mn-lt"/>
                        </a:rPr>
                        <a:t>00</a:t>
                      </a:r>
                    </a:p>
                  </a:txBody>
                  <a:tcPr/>
                </a:tc>
                <a:tc>
                  <a:txBody>
                    <a:bodyPr/>
                    <a:lstStyle/>
                    <a:p>
                      <a:pPr>
                        <a:lnSpc>
                          <a:spcPct val="100000"/>
                        </a:lnSpc>
                      </a:pPr>
                      <a:r>
                        <a:rPr lang="en-US" sz="1800" b="0" i="0" u="none" strike="noStrike" kern="1200" dirty="0">
                          <a:solidFill>
                            <a:schemeClr val="dk1"/>
                          </a:solidFill>
                          <a:effectLst/>
                          <a:latin typeface="+mn-lt"/>
                          <a:ea typeface="+mn-ea"/>
                          <a:cs typeface="+mn-cs"/>
                        </a:rPr>
                        <a:t>Introduction</a:t>
                      </a:r>
                      <a:endParaRPr lang="en-US" sz="1800" dirty="0">
                        <a:latin typeface="+mn-lt"/>
                      </a:endParaRP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1:05pm-1:15pm</a:t>
                      </a:r>
                      <a:endParaRPr lang="en-US" sz="1800" dirty="0">
                        <a:effectLst/>
                        <a:latin typeface="+mn-l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Motivation and Overview of Best Practices in HPC Software Development</a:t>
                      </a:r>
                      <a:endParaRPr lang="en-US" sz="18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David E. Bernholdt, ORNL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1:15pm-1:45pm</a:t>
                      </a:r>
                      <a:endParaRPr lang="en-US" sz="1800" dirty="0">
                        <a:effectLst/>
                        <a:latin typeface="+mn-lt"/>
                      </a:endParaRPr>
                    </a:p>
                  </a:txBody>
                  <a:tcPr marL="63500" marR="63500" marT="63500" marB="63500"/>
                </a:tc>
                <a:tc>
                  <a:txBody>
                    <a:bodyPr/>
                    <a:lstStyle/>
                    <a:p>
                      <a:pPr>
                        <a:lnSpc>
                          <a:spcPct val="100000"/>
                        </a:lnSpc>
                      </a:pPr>
                      <a:r>
                        <a:rPr lang="en-US" sz="1800" dirty="0">
                          <a:latin typeface="+mn-lt"/>
                        </a:rPr>
                        <a:t>02</a:t>
                      </a:r>
                    </a:p>
                  </a:txBody>
                  <a:tcPr/>
                </a:tc>
                <a:tc>
                  <a:txBody>
                    <a:bodyPr/>
                    <a:lstStyle/>
                    <a:p>
                      <a:pPr>
                        <a:lnSpc>
                          <a:spcPct val="100000"/>
                        </a:lnSpc>
                      </a:pPr>
                      <a:r>
                        <a:rPr lang="en-US" sz="1800" dirty="0">
                          <a:latin typeface="+mn-lt"/>
                        </a:rPr>
                        <a:t>Agile Methodologies</a:t>
                      </a:r>
                    </a:p>
                  </a:txBody>
                  <a:tcPr/>
                </a:tc>
                <a:tc>
                  <a:txBody>
                    <a:bodyPr/>
                    <a:lstStyle/>
                    <a:p>
                      <a:pPr>
                        <a:lnSpc>
                          <a:spcPct val="100000"/>
                        </a:lnSpc>
                      </a:pPr>
                      <a:r>
                        <a:rPr lang="en-US" sz="1800" dirty="0">
                          <a:latin typeface="+mn-lt"/>
                        </a:rPr>
                        <a:t>Rinku K. Gupta, ANL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800" dirty="0">
                          <a:effectLst/>
                          <a:latin typeface="+mn-lt"/>
                        </a:rPr>
                        <a:t>1:45pm-2:00pm</a:t>
                      </a:r>
                    </a:p>
                  </a:txBody>
                  <a:tcPr marL="63500" marR="63500" marT="63500" marB="63500"/>
                </a:tc>
                <a:tc>
                  <a:txBody>
                    <a:bodyPr/>
                    <a:lstStyle/>
                    <a:p>
                      <a:pPr>
                        <a:lnSpc>
                          <a:spcPct val="100000"/>
                        </a:lnSpc>
                      </a:pPr>
                      <a:r>
                        <a:rPr lang="en-US" sz="1800" i="0" dirty="0">
                          <a:solidFill>
                            <a:schemeClr val="tx1"/>
                          </a:solidFill>
                          <a:latin typeface="+mn-lt"/>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Git Workflows</a:t>
                      </a:r>
                      <a:endParaRPr lang="en-US" sz="1800" dirty="0">
                        <a:latin typeface="+mn-lt"/>
                      </a:endParaRPr>
                    </a:p>
                  </a:txBody>
                  <a:tcPr/>
                </a:tc>
                <a:tc>
                  <a:txBody>
                    <a:bodyPr/>
                    <a:lstStyle/>
                    <a:p>
                      <a:pPr>
                        <a:lnSpc>
                          <a:spcPct val="100000"/>
                        </a:lnSpc>
                      </a:pPr>
                      <a:r>
                        <a:rPr lang="en-US" sz="1800" dirty="0">
                          <a:latin typeface="+mn-lt"/>
                        </a:rPr>
                        <a:t>Rinku K. Gupta, ANL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800" b="0" i="0" u="none" strike="noStrike" dirty="0">
                          <a:solidFill>
                            <a:schemeClr val="tx1"/>
                          </a:solidFill>
                          <a:effectLst/>
                          <a:latin typeface="+mn-lt"/>
                        </a:rPr>
                        <a:t>2:00pm-2:20pm</a:t>
                      </a:r>
                      <a:endParaRPr lang="en-US" sz="1800" i="0" dirty="0">
                        <a:solidFill>
                          <a:schemeClr val="tx1"/>
                        </a:solidFill>
                        <a:effectLst/>
                        <a:latin typeface="+mn-lt"/>
                      </a:endParaRPr>
                    </a:p>
                  </a:txBody>
                  <a:tcPr marL="63500" marR="63500" marT="63500" marB="63500"/>
                </a:tc>
                <a:tc>
                  <a:txBody>
                    <a:bodyPr/>
                    <a:lstStyle/>
                    <a:p>
                      <a:pPr>
                        <a:lnSpc>
                          <a:spcPct val="100000"/>
                        </a:lnSpc>
                      </a:pPr>
                      <a:r>
                        <a:rPr lang="en-US" sz="1800" i="0" dirty="0">
                          <a:solidFill>
                            <a:schemeClr val="tx1"/>
                          </a:solidFill>
                          <a:latin typeface="+mn-lt"/>
                        </a:rPr>
                        <a:t>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chemeClr val="tx1"/>
                          </a:solidFill>
                          <a:latin typeface="+mn-lt"/>
                        </a:rPr>
                        <a:t>Software Testing 1</a:t>
                      </a:r>
                    </a:p>
                  </a:txBody>
                  <a:tcPr/>
                </a:tc>
                <a:tc>
                  <a:txBody>
                    <a:bodyPr/>
                    <a:lstStyle/>
                    <a:p>
                      <a:pPr>
                        <a:lnSpc>
                          <a:spcPct val="100000"/>
                        </a:lnSpc>
                      </a:pPr>
                      <a:r>
                        <a:rPr lang="en-US" sz="1800" i="0" dirty="0">
                          <a:solidFill>
                            <a:schemeClr val="tx1"/>
                          </a:solidFill>
                          <a:latin typeface="+mn-lt"/>
                        </a:rPr>
                        <a:t>David M. Rogers, ORNL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800" b="0" i="1" u="none" strike="noStrike" dirty="0">
                          <a:solidFill>
                            <a:schemeClr val="tx2"/>
                          </a:solidFill>
                          <a:effectLst/>
                          <a:latin typeface="+mn-lt"/>
                        </a:rPr>
                        <a:t>2:20pm-2:40pm</a:t>
                      </a:r>
                      <a:endParaRPr lang="en-US" sz="1800" i="1" dirty="0">
                        <a:solidFill>
                          <a:schemeClr val="tx2"/>
                        </a:solidFill>
                        <a:effectLst/>
                        <a:latin typeface="+mn-lt"/>
                      </a:endParaRPr>
                    </a:p>
                  </a:txBody>
                  <a:tcPr marL="63500" marR="63500" marT="63500" marB="63500"/>
                </a:tc>
                <a:tc>
                  <a:txBody>
                    <a:bodyPr/>
                    <a:lstStyle/>
                    <a:p>
                      <a:pPr>
                        <a:lnSpc>
                          <a:spcPct val="100000"/>
                        </a:lnSpc>
                      </a:pPr>
                      <a:endParaRPr lang="en-US" sz="1800" i="1" dirty="0">
                        <a:solidFill>
                          <a:schemeClr val="tx2"/>
                        </a:solidFill>
                        <a:latin typeface="+mn-lt"/>
                      </a:endParaRPr>
                    </a:p>
                  </a:txBody>
                  <a:tcPr/>
                </a:tc>
                <a:tc>
                  <a:txBody>
                    <a:bodyPr/>
                    <a:lstStyle/>
                    <a:p>
                      <a:pPr>
                        <a:lnSpc>
                          <a:spcPct val="100000"/>
                        </a:lnSpc>
                      </a:pPr>
                      <a:r>
                        <a:rPr lang="en-US" sz="1800" i="1" dirty="0">
                          <a:solidFill>
                            <a:schemeClr val="tx2"/>
                          </a:solidFill>
                          <a:latin typeface="+mn-lt"/>
                        </a:rPr>
                        <a:t>Break (optional Q&amp;A)</a:t>
                      </a:r>
                    </a:p>
                  </a:txBody>
                  <a:tcPr/>
                </a:tc>
                <a:tc>
                  <a:txBody>
                    <a:bodyPr/>
                    <a:lstStyle/>
                    <a:p>
                      <a:pPr>
                        <a:lnSpc>
                          <a:spcPct val="100000"/>
                        </a:lnSpc>
                      </a:pPr>
                      <a:r>
                        <a:rPr lang="en-US" sz="1800" i="1" dirty="0">
                          <a:solidFill>
                            <a:schemeClr val="tx2"/>
                          </a:solidFill>
                          <a:latin typeface="+mn-lt"/>
                        </a:rPr>
                        <a:t>All</a:t>
                      </a: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2:40pm-3:00pm</a:t>
                      </a:r>
                      <a:endParaRPr lang="en-US" sz="1800" dirty="0">
                        <a:effectLst/>
                        <a:latin typeface="+mn-lt"/>
                      </a:endParaRPr>
                    </a:p>
                  </a:txBody>
                  <a:tcPr marL="63500" marR="63500" marT="63500" marB="63500"/>
                </a:tc>
                <a:tc>
                  <a:txBody>
                    <a:bodyPr/>
                    <a:lstStyle/>
                    <a:p>
                      <a:pPr>
                        <a:lnSpc>
                          <a:spcPct val="100000"/>
                        </a:lnSpc>
                      </a:pPr>
                      <a:r>
                        <a:rPr lang="en-US" sz="1800" i="0" dirty="0">
                          <a:latin typeface="+mn-lt"/>
                        </a:rPr>
                        <a:t>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tx1"/>
                          </a:solidFill>
                          <a:effectLst/>
                          <a:latin typeface="+mn-lt"/>
                          <a:ea typeface="+mn-ea"/>
                          <a:cs typeface="+mn-cs"/>
                        </a:rPr>
                        <a:t>Software Design</a:t>
                      </a:r>
                    </a:p>
                  </a:txBody>
                  <a:tcPr/>
                </a:tc>
                <a:tc>
                  <a:txBody>
                    <a:bodyPr/>
                    <a:lstStyle/>
                    <a:p>
                      <a:pPr>
                        <a:lnSpc>
                          <a:spcPct val="100000"/>
                        </a:lnSpc>
                      </a:pPr>
                      <a:r>
                        <a:rPr lang="en-US" sz="1800" dirty="0">
                          <a:latin typeface="+mn-lt"/>
                        </a:rPr>
                        <a:t>Anshu Dubey, ANL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800" dirty="0">
                          <a:effectLst/>
                          <a:latin typeface="+mn-lt"/>
                        </a:rPr>
                        <a:t>3:00pm-3:15pm</a:t>
                      </a:r>
                    </a:p>
                  </a:txBody>
                  <a:tcPr marL="63500" marR="63500" marT="63500" marB="63500"/>
                </a:tc>
                <a:tc>
                  <a:txBody>
                    <a:bodyPr/>
                    <a:lstStyle/>
                    <a:p>
                      <a:pPr>
                        <a:lnSpc>
                          <a:spcPct val="100000"/>
                        </a:lnSpc>
                      </a:pPr>
                      <a:r>
                        <a:rPr lang="en-US" sz="1800" i="0" dirty="0">
                          <a:latin typeface="+mn-lt"/>
                        </a:rPr>
                        <a:t>06</a:t>
                      </a:r>
                    </a:p>
                  </a:txBody>
                  <a:tcPr/>
                </a:tc>
                <a:tc>
                  <a:txBody>
                    <a:bodyPr/>
                    <a:lstStyle/>
                    <a:p>
                      <a:pPr>
                        <a:lnSpc>
                          <a:spcPct val="100000"/>
                        </a:lnSpc>
                      </a:pPr>
                      <a:r>
                        <a:rPr lang="en-US" sz="1800" i="0" dirty="0">
                          <a:latin typeface="+mn-lt"/>
                        </a:rPr>
                        <a:t>Software Testing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chemeClr val="tx1"/>
                          </a:solidFill>
                          <a:latin typeface="+mn-lt"/>
                        </a:rPr>
                        <a:t>David M. Rogers</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800" dirty="0">
                          <a:effectLst/>
                          <a:latin typeface="+mn-lt"/>
                        </a:rPr>
                        <a:t>3:15pm-3:40pm</a:t>
                      </a:r>
                    </a:p>
                  </a:txBody>
                  <a:tcPr marL="63500" marR="63500" marT="63500" marB="63500"/>
                </a:tc>
                <a:tc>
                  <a:txBody>
                    <a:bodyPr/>
                    <a:lstStyle/>
                    <a:p>
                      <a:pPr>
                        <a:lnSpc>
                          <a:spcPct val="100000"/>
                        </a:lnSpc>
                      </a:pPr>
                      <a:r>
                        <a:rPr lang="en-US" sz="1800" i="0" dirty="0">
                          <a:latin typeface="+mn-lt"/>
                        </a:rPr>
                        <a:t>07</a:t>
                      </a:r>
                    </a:p>
                  </a:txBody>
                  <a:tcPr/>
                </a:tc>
                <a:tc>
                  <a:txBody>
                    <a:bodyPr/>
                    <a:lstStyle/>
                    <a:p>
                      <a:pPr>
                        <a:lnSpc>
                          <a:spcPct val="100000"/>
                        </a:lnSpc>
                      </a:pPr>
                      <a:r>
                        <a:rPr lang="en-US" sz="1800" i="0" dirty="0">
                          <a:latin typeface="+mn-lt"/>
                        </a:rPr>
                        <a:t>Refactoring</a:t>
                      </a:r>
                    </a:p>
                  </a:txBody>
                  <a:tcPr/>
                </a:tc>
                <a:tc>
                  <a:txBody>
                    <a:bodyPr/>
                    <a:lstStyle/>
                    <a:p>
                      <a:pPr>
                        <a:lnSpc>
                          <a:spcPct val="100000"/>
                        </a:lnSpc>
                      </a:pPr>
                      <a:r>
                        <a:rPr lang="en-US" sz="1800" dirty="0">
                          <a:latin typeface="+mn-lt"/>
                        </a:rPr>
                        <a:t>Anshu Dubey, ANL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800" dirty="0">
                          <a:effectLst/>
                          <a:latin typeface="+mn-lt"/>
                        </a:rPr>
                        <a:t>3:40pm-3:55pm</a:t>
                      </a:r>
                    </a:p>
                  </a:txBody>
                  <a:tcPr marL="63500" marR="63500" marT="63500" marB="63500"/>
                </a:tc>
                <a:tc>
                  <a:txBody>
                    <a:bodyPr/>
                    <a:lstStyle/>
                    <a:p>
                      <a:pPr>
                        <a:lnSpc>
                          <a:spcPct val="100000"/>
                        </a:lnSpc>
                      </a:pPr>
                      <a:r>
                        <a:rPr lang="en-US" sz="1800" i="0" dirty="0">
                          <a:latin typeface="+mn-lt"/>
                        </a:rPr>
                        <a:t>08</a:t>
                      </a:r>
                    </a:p>
                  </a:txBody>
                  <a:tcPr/>
                </a:tc>
                <a:tc>
                  <a:txBody>
                    <a:bodyPr/>
                    <a:lstStyle/>
                    <a:p>
                      <a:pPr>
                        <a:lnSpc>
                          <a:spcPct val="100000"/>
                        </a:lnSpc>
                      </a:pPr>
                      <a:r>
                        <a:rPr lang="en-US" sz="1800" i="0" dirty="0">
                          <a:latin typeface="+mn-lt"/>
                        </a:rPr>
                        <a:t>Reproducibility</a:t>
                      </a: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800" dirty="0">
                          <a:effectLst/>
                          <a:latin typeface="+mn-lt"/>
                        </a:rPr>
                        <a:t>3:55pm-4:00pm</a:t>
                      </a:r>
                    </a:p>
                  </a:txBody>
                  <a:tcPr marL="63500" marR="63500" marT="63500" marB="63500"/>
                </a:tc>
                <a:tc>
                  <a:txBody>
                    <a:bodyPr/>
                    <a:lstStyle/>
                    <a:p>
                      <a:pPr>
                        <a:lnSpc>
                          <a:spcPct val="100000"/>
                        </a:lnSpc>
                      </a:pPr>
                      <a:r>
                        <a:rPr lang="en-US" sz="1800" i="0" dirty="0">
                          <a:latin typeface="+mn-lt"/>
                        </a:rPr>
                        <a:t>09</a:t>
                      </a:r>
                    </a:p>
                  </a:txBody>
                  <a:tcPr/>
                </a:tc>
                <a:tc>
                  <a:txBody>
                    <a:bodyPr/>
                    <a:lstStyle/>
                    <a:p>
                      <a:pPr>
                        <a:lnSpc>
                          <a:spcPct val="100000"/>
                        </a:lnSpc>
                      </a:pPr>
                      <a:r>
                        <a:rPr lang="en-US" sz="1800" i="0" dirty="0">
                          <a:latin typeface="+mn-lt"/>
                        </a:rPr>
                        <a:t>Summary</a:t>
                      </a: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E481C384-B67A-4E1A-9712-8751F487059D}"/>
              </a:ext>
            </a:extLst>
          </p:cNvPr>
          <p:cNvGrpSpPr/>
          <p:nvPr/>
        </p:nvGrpSpPr>
        <p:grpSpPr>
          <a:xfrm>
            <a:off x="649538" y="5326124"/>
            <a:ext cx="10909739" cy="390939"/>
            <a:chOff x="79513" y="1653208"/>
            <a:chExt cx="12029799" cy="390939"/>
          </a:xfrm>
        </p:grpSpPr>
        <p:cxnSp>
          <p:nvCxnSpPr>
            <p:cNvPr id="6" name="Straight Connector 5">
              <a:extLst>
                <a:ext uri="{FF2B5EF4-FFF2-40B4-BE49-F238E27FC236}">
                  <a16:creationId xmlns:a16="http://schemas.microsoft.com/office/drawing/2014/main" id="{81FDDF4F-CEBB-4DB2-B54C-DBAC5A6EF985}"/>
                </a:ext>
              </a:extLst>
            </p:cNvPr>
            <p:cNvCxnSpPr>
              <a:cxnSpLocks/>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7844F343-E894-4FE0-A6FA-018D93AF813D}"/>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Arrow: Right 8">
              <a:extLst>
                <a:ext uri="{FF2B5EF4-FFF2-40B4-BE49-F238E27FC236}">
                  <a16:creationId xmlns:a16="http://schemas.microsoft.com/office/drawing/2014/main" id="{BBFB6C66-6CBA-4D40-8622-561E8F751365}"/>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Tree>
    <p:extLst>
      <p:ext uri="{BB962C8B-B14F-4D97-AF65-F5344CB8AC3E}">
        <p14:creationId xmlns:p14="http://schemas.microsoft.com/office/powerpoint/2010/main" val="3806087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6884-C6AA-FE48-AE95-62434E5C1F6B}"/>
              </a:ext>
            </a:extLst>
          </p:cNvPr>
          <p:cNvSpPr>
            <a:spLocks noGrp="1"/>
          </p:cNvSpPr>
          <p:nvPr>
            <p:ph type="title"/>
          </p:nvPr>
        </p:nvSpPr>
        <p:spPr/>
        <p:txBody>
          <a:bodyPr/>
          <a:lstStyle/>
          <a:p>
            <a:r>
              <a:rPr lang="en-US" dirty="0"/>
              <a:t>Appendix</a:t>
            </a:r>
          </a:p>
        </p:txBody>
      </p:sp>
      <p:sp>
        <p:nvSpPr>
          <p:cNvPr id="4" name="Title 1">
            <a:extLst>
              <a:ext uri="{FF2B5EF4-FFF2-40B4-BE49-F238E27FC236}">
                <a16:creationId xmlns:a16="http://schemas.microsoft.com/office/drawing/2014/main" id="{66688BF0-3A36-F440-AB25-06E4294244A1}"/>
              </a:ext>
            </a:extLst>
          </p:cNvPr>
          <p:cNvSpPr txBox="1">
            <a:spLocks/>
          </p:cNvSpPr>
          <p:nvPr/>
        </p:nvSpPr>
        <p:spPr bwMode="auto">
          <a:xfrm>
            <a:off x="453256" y="21640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Requirement Initiatives for Data Management and Publication</a:t>
            </a:r>
            <a:endParaRPr lang="en-US" dirty="0"/>
          </a:p>
        </p:txBody>
      </p:sp>
    </p:spTree>
    <p:extLst>
      <p:ext uri="{BB962C8B-B14F-4D97-AF65-F5344CB8AC3E}">
        <p14:creationId xmlns:p14="http://schemas.microsoft.com/office/powerpoint/2010/main" val="3281235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r>
              <a:rPr lang="en-US" dirty="0"/>
              <a:t>Example: NSF policy on </a:t>
            </a:r>
            <a:r>
              <a:rPr lang="en-US" dirty="0">
                <a:hlinkClick r:id="rId4"/>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t>FAIR Data Principles</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pic>
        <p:nvPicPr>
          <p:cNvPr id="2" name="Audio 1">
            <a:hlinkClick r:id="" action="ppaction://media"/>
            <a:extLst>
              <a:ext uri="{FF2B5EF4-FFF2-40B4-BE49-F238E27FC236}">
                <a16:creationId xmlns:a16="http://schemas.microsoft.com/office/drawing/2014/main" id="{D5A2885B-D070-9545-A482-EA9346D687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3993795658"/>
      </p:ext>
    </p:extLst>
  </p:cSld>
  <p:clrMapOvr>
    <a:masterClrMapping/>
  </p:clrMapOvr>
  <mc:AlternateContent xmlns:mc="http://schemas.openxmlformats.org/markup-compatibility/2006" xmlns:p14="http://schemas.microsoft.com/office/powerpoint/2010/main">
    <mc:Choice Requires="p14">
      <p:transition spd="slow" p14:dur="2000" advTm="1942"/>
    </mc:Choice>
    <mc:Fallback xmlns="">
      <p:transition spd="slow" advTm="1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SC20 Transparency and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sz="2800" dirty="0"/>
              <a:t>Two appendices: </a:t>
            </a:r>
          </a:p>
          <a:p>
            <a:pPr lvl="1"/>
            <a:r>
              <a:rPr lang="en-US" sz="2400" dirty="0"/>
              <a:t>Artifact description (AD).</a:t>
            </a:r>
          </a:p>
          <a:p>
            <a:pPr lvl="2"/>
            <a:r>
              <a:rPr lang="en-US" sz="2000" dirty="0"/>
              <a:t>Blue print for setting up your computational experiment.</a:t>
            </a:r>
          </a:p>
          <a:p>
            <a:pPr lvl="2"/>
            <a:r>
              <a:rPr lang="en-US" sz="2000" dirty="0"/>
              <a:t>Makes it easier to rerun computations in future.</a:t>
            </a:r>
          </a:p>
          <a:p>
            <a:pPr lvl="2"/>
            <a:r>
              <a:rPr lang="en-US" sz="2000" dirty="0"/>
              <a:t>AD appendix is </a:t>
            </a:r>
            <a:r>
              <a:rPr lang="en-US" sz="2000" b="1" dirty="0"/>
              <a:t>mandatory</a:t>
            </a:r>
            <a:r>
              <a:rPr lang="en-US" sz="2000" dirty="0"/>
              <a:t> for paper submissions (since SC19).</a:t>
            </a:r>
          </a:p>
          <a:p>
            <a:pPr lvl="2"/>
            <a:r>
              <a:rPr lang="en-US" sz="2000" dirty="0"/>
              <a:t>Largely auto-generated from submission information.</a:t>
            </a:r>
          </a:p>
          <a:p>
            <a:pPr lvl="1"/>
            <a:r>
              <a:rPr lang="en-US" sz="2400" dirty="0"/>
              <a:t>Artifact Evaluation (AE).</a:t>
            </a:r>
          </a:p>
          <a:p>
            <a:pPr lvl="2"/>
            <a:r>
              <a:rPr lang="en-US" sz="2000" dirty="0"/>
              <a:t>Targets “boutique” environments.</a:t>
            </a:r>
          </a:p>
          <a:p>
            <a:pPr lvl="2"/>
            <a:r>
              <a:rPr lang="en-US" sz="2000" dirty="0"/>
              <a:t>Improves trustworthiness when re-running hard, impossible.</a:t>
            </a:r>
          </a:p>
          <a:p>
            <a:pPr lvl="2"/>
            <a:r>
              <a:rPr lang="en-US" sz="2000" b="1" dirty="0"/>
              <a:t>Remains optional</a:t>
            </a:r>
          </a:p>
          <a:p>
            <a:r>
              <a:rPr lang="en-US" sz="2800" dirty="0"/>
              <a:t>Details:</a:t>
            </a:r>
          </a:p>
          <a:p>
            <a:pPr lvl="1"/>
            <a:r>
              <a:rPr lang="en-US" sz="2400" dirty="0">
                <a:hlinkClick r:id="rId2"/>
              </a:rPr>
              <a:t>https://sc20.supercomputing.org/submit/transparency-reproducibility-initiative/</a:t>
            </a:r>
            <a:endParaRPr lang="en-US" sz="2400" dirty="0">
              <a:hlinkClick r:id="rId3"/>
            </a:endParaRPr>
          </a:p>
        </p:txBody>
      </p:sp>
    </p:spTree>
    <p:extLst>
      <p:ext uri="{BB962C8B-B14F-4D97-AF65-F5344CB8AC3E}">
        <p14:creationId xmlns:p14="http://schemas.microsoft.com/office/powerpoint/2010/main" val="2302033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a:t>
            </a:r>
          </a:p>
        </p:txBody>
      </p:sp>
      <p:sp>
        <p:nvSpPr>
          <p:cNvPr id="4" name="Content Placeholder 3"/>
          <p:cNvSpPr>
            <a:spLocks noGrp="1"/>
          </p:cNvSpPr>
          <p:nvPr>
            <p:ph sz="quarter" idx="1"/>
          </p:nvPr>
        </p:nvSpPr>
        <p:spPr>
          <a:xfrm>
            <a:off x="245815" y="868048"/>
            <a:ext cx="11697194" cy="5449160"/>
          </a:xfrm>
        </p:spPr>
        <p:txBody>
          <a:bodyPr>
            <a:normAutofit lnSpcReduction="10000"/>
          </a:bodyPr>
          <a:lstStyle/>
          <a:p>
            <a:r>
              <a:rPr lang="en-US" dirty="0"/>
              <a:t>More publication venues are adding reproducibility </a:t>
            </a:r>
            <a:r>
              <a:rPr lang="en-US" b="1" dirty="0"/>
              <a:t>recognition</a:t>
            </a:r>
            <a:r>
              <a:rPr lang="en-US" dirty="0"/>
              <a:t> or </a:t>
            </a:r>
            <a:r>
              <a:rPr lang="en-US" b="1" dirty="0"/>
              <a:t>requirements</a:t>
            </a:r>
            <a:endParaRPr lang="en-US" sz="2400" dirty="0"/>
          </a:p>
          <a:p>
            <a:r>
              <a:rPr lang="en-US" sz="2400" dirty="0"/>
              <a:t>ACM </a:t>
            </a:r>
            <a:r>
              <a:rPr lang="en-US" sz="2400" strike="sngStrike" dirty="0"/>
              <a:t>Replicated</a:t>
            </a:r>
            <a:r>
              <a:rPr lang="en-US" sz="2400" dirty="0"/>
              <a:t> Reproducible Computational Results (RCR)</a:t>
            </a:r>
          </a:p>
          <a:p>
            <a:pPr lvl="1"/>
            <a:r>
              <a:rPr lang="en-US" sz="2000" dirty="0"/>
              <a:t>ACM TOMS, TOMACS</a:t>
            </a:r>
          </a:p>
          <a:p>
            <a:pPr lvl="1"/>
            <a:r>
              <a:rPr lang="en-US" sz="2000" dirty="0">
                <a:hlinkClick r:id="rId2"/>
              </a:rPr>
              <a:t>http://toms.acm.org/replicated-computational-results.cfm</a:t>
            </a:r>
            <a:r>
              <a:rPr lang="en-US" sz="2000" dirty="0"/>
              <a:t> </a:t>
            </a:r>
          </a:p>
          <a:p>
            <a:r>
              <a:rPr lang="en-US" sz="2400" dirty="0"/>
              <a:t>ACM Badging</a:t>
            </a:r>
          </a:p>
          <a:p>
            <a:pPr lvl="1"/>
            <a:r>
              <a:rPr lang="en-US" dirty="0"/>
              <a:t>Functional, reusable, available, replicated, reproduced</a:t>
            </a:r>
          </a:p>
          <a:p>
            <a:pPr lvl="1"/>
            <a:r>
              <a:rPr lang="en-US" sz="2000" dirty="0">
                <a:hlinkClick r:id="rId3"/>
              </a:rPr>
              <a:t>https://www.acm.org/publications/policies/artifact-review-badging</a:t>
            </a:r>
            <a:r>
              <a:rPr lang="en-US" sz="2000" dirty="0"/>
              <a:t> </a:t>
            </a:r>
          </a:p>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4"/>
              </a:rPr>
              <a:t>http://fursin.net/reproducibility.html</a:t>
            </a:r>
            <a:endParaRPr lang="en-US" sz="2000" dirty="0"/>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2234428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a:bodyPr>
          <a:lstStyle/>
          <a:p>
            <a:pPr>
              <a:spcBef>
                <a:spcPts val="800"/>
              </a:spcBef>
            </a:pPr>
            <a:r>
              <a:rPr lang="en-US" dirty="0"/>
              <a:t>The FAIR Guiding Principles for Scientific Data Management and Stewardship. Mark D. Wilkinson, et al. </a:t>
            </a:r>
            <a:r>
              <a:rPr lang="en-US" dirty="0">
                <a:hlinkClick r:id="rId2"/>
              </a:rPr>
              <a:t>https://doi.org/10.1038/sdata.2016.18</a:t>
            </a:r>
            <a:endParaRPr lang="en-US" dirty="0"/>
          </a:p>
          <a:p>
            <a:pPr>
              <a:spcBef>
                <a:spcPts val="800"/>
              </a:spcBef>
            </a:pPr>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3"/>
              </a:rPr>
              <a:t>http://dx.doi.org/10.1145/2743015</a:t>
            </a:r>
            <a:endParaRPr lang="en-US" dirty="0"/>
          </a:p>
          <a:p>
            <a:pPr>
              <a:spcBef>
                <a:spcPts val="800"/>
              </a:spcBef>
            </a:pPr>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a:t>
            </a:r>
          </a:p>
          <a:p>
            <a:pPr>
              <a:spcBef>
                <a:spcPts val="800"/>
              </a:spcBef>
            </a:pPr>
            <a:r>
              <a:rPr lang="en-US" dirty="0"/>
              <a:t>Simple experiments in reproducibility and technical trust by Mike </a:t>
            </a:r>
            <a:r>
              <a:rPr lang="en-US" dirty="0" err="1"/>
              <a:t>Heroux</a:t>
            </a:r>
            <a:r>
              <a:rPr lang="en-US" dirty="0"/>
              <a:t> and students (work </a:t>
            </a:r>
            <a:r>
              <a:rPr lang="en-US"/>
              <a:t>in progress),</a:t>
            </a:r>
            <a:r>
              <a:rPr lang="en-US">
                <a:hlinkClick r:id="rId4"/>
              </a:rPr>
              <a:t> </a:t>
            </a:r>
            <a:r>
              <a:rPr lang="en-US" u="sng" dirty="0">
                <a:hlinkClick r:id="rId4"/>
              </a:rPr>
              <a:t>https://betterscientificsoftware.github.io/Trust-Tools/</a:t>
            </a:r>
            <a:endParaRPr lang="en-US" u="sng" dirty="0"/>
          </a:p>
          <a:p>
            <a:pPr>
              <a:spcBef>
                <a:spcPts val="800"/>
              </a:spcBef>
            </a:pPr>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57200" y="1464040"/>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8379" y="2893217"/>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6098385" y="5163661"/>
            <a:ext cx="3759994" cy="923330"/>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https://www.nap.edu/catalog/25303/reproducibility-and-replicability-in-science</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923330"/>
          </a:xfrm>
          <a:prstGeom prst="rect">
            <a:avLst/>
          </a:prstGeom>
        </p:spPr>
        <p:txBody>
          <a:bodyPr wrap="square">
            <a:spAutoFit/>
          </a:bodyPr>
          <a:lstStyle/>
          <a:p>
            <a:r>
              <a:rPr lang="en-US" dirty="0">
                <a:hlinkClick r:id="rId5"/>
              </a:rPr>
              <a:t>https://cfwebprod.sandia.gov/cfdocs/CompResearch/docs/SAND2018-11186.pdf</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p:txBody>
          <a:bodyPr/>
          <a:lstStyle/>
          <a:p>
            <a:r>
              <a:rPr lang="en-US" dirty="0"/>
              <a:t>Why Reproducibility is Important</a:t>
            </a:r>
          </a:p>
        </p:txBody>
      </p:sp>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2">
            <a:extLst>
              <a:ext uri="{28A0092B-C50C-407E-A947-70E740481C1C}">
                <a14:useLocalDpi xmlns:a14="http://schemas.microsoft.com/office/drawing/2010/main" val="0"/>
              </a:ext>
            </a:extLst>
          </a:blip>
          <a:srcRect t="15740" b="34631"/>
          <a:stretch/>
        </p:blipFill>
        <p:spPr>
          <a:xfrm rot="1622698">
            <a:off x="7977171" y="894382"/>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6" name="TextBox 5">
            <a:extLst>
              <a:ext uri="{FF2B5EF4-FFF2-40B4-BE49-F238E27FC236}">
                <a16:creationId xmlns:a16="http://schemas.microsoft.com/office/drawing/2014/main" id="{0A0FC68F-BC90-A842-8D5A-13FF45EC2E35}"/>
              </a:ext>
            </a:extLst>
          </p:cNvPr>
          <p:cNvSpPr txBox="1"/>
          <p:nvPr/>
        </p:nvSpPr>
        <p:spPr>
          <a:xfrm>
            <a:off x="6274912" y="3076381"/>
            <a:ext cx="5548153" cy="2585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sz="1200" dirty="0"/>
              <a:t>Source: https://</a:t>
            </a:r>
            <a:r>
              <a:rPr lang="en-US" sz="1200" dirty="0" err="1"/>
              <a:t>physicstoday.scitation.org</a:t>
            </a:r>
            <a:r>
              <a:rPr lang="en-US" sz="1200" dirty="0"/>
              <a:t>/do/10.1063/PT.6.1.20180822a/full/</a:t>
            </a:r>
          </a:p>
        </p:txBody>
      </p:sp>
    </p:spTree>
    <p:extLst>
      <p:ext uri="{BB962C8B-B14F-4D97-AF65-F5344CB8AC3E}">
        <p14:creationId xmlns:p14="http://schemas.microsoft.com/office/powerpoint/2010/main" val="2590039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2">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804950"/>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
        <p:nvSpPr>
          <p:cNvPr id="7" name="TextBox 6">
            <a:extLst>
              <a:ext uri="{FF2B5EF4-FFF2-40B4-BE49-F238E27FC236}">
                <a16:creationId xmlns:a16="http://schemas.microsoft.com/office/drawing/2014/main" id="{0823C024-0158-2743-90B5-89677EEC41A7}"/>
              </a:ext>
            </a:extLst>
          </p:cNvPr>
          <p:cNvSpPr txBox="1"/>
          <p:nvPr/>
        </p:nvSpPr>
        <p:spPr>
          <a:xfrm>
            <a:off x="6274912" y="3141715"/>
            <a:ext cx="5548153" cy="2585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sz="1200" dirty="0"/>
              <a:t>Source: https://</a:t>
            </a:r>
            <a:r>
              <a:rPr lang="en-US" sz="1200" dirty="0" err="1"/>
              <a:t>physicstoday.scitation.org</a:t>
            </a:r>
            <a:r>
              <a:rPr lang="en-US" sz="1200" dirty="0"/>
              <a:t>/do/10.1063/PT.6.1.20180822a/full/</a:t>
            </a:r>
          </a:p>
        </p:txBody>
      </p:sp>
    </p:spTree>
    <p:extLst>
      <p:ext uri="{BB962C8B-B14F-4D97-AF65-F5344CB8AC3E}">
        <p14:creationId xmlns:p14="http://schemas.microsoft.com/office/powerpoint/2010/main" val="3609911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752670"/>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https://</a:t>
            </a:r>
            <a:r>
              <a:rPr lang="en-US" sz="1400" dirty="0" err="1"/>
              <a:t>arstechnica.com</a:t>
            </a:r>
            <a:r>
              <a:rPr lang="en-US" sz="1400" dirty="0"/>
              <a:t>/information-technology/2019/10/chemists-discover-cross-platform-python-scripts-not-so-cross-platform/</a:t>
            </a:r>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3699</TotalTime>
  <Words>3510</Words>
  <Application>Microsoft Office PowerPoint</Application>
  <PresentationFormat>Custom</PresentationFormat>
  <Paragraphs>391</Paragraphs>
  <Slides>33</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(Additional) Incentives for Paying Attention to Reproducibility</vt:lpstr>
      <vt:lpstr>Supercomputer Cycles are Scarce Resources</vt:lpstr>
      <vt:lpstr>Reproducibility and Transparency Initiatives and Requirements</vt:lpstr>
      <vt:lpstr>Creating a Virtuous Cycle</vt:lpstr>
      <vt:lpstr>How to Improve Reproducibility</vt:lpstr>
      <vt:lpstr>Strategies for Improving Reproducibility During Development (1/2)</vt:lpstr>
      <vt:lpstr>Strategies for Improving Reproducibility During Development (2/2)</vt:lpstr>
      <vt:lpstr>Strategies for Improving Reproducibility After Development</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Agenda</vt:lpstr>
      <vt:lpstr>Appendix</vt:lpstr>
      <vt:lpstr>Setting Expectations for Your Data</vt:lpstr>
      <vt:lpstr> ACM TOMS Reproducible Computational Results (RCR)</vt:lpstr>
      <vt:lpstr>SC20 Transparency and  Reproducibility Initiative</vt:lpstr>
      <vt:lpstr>Increasing Attention on Reproducibility</vt:lpstr>
      <vt:lpstr>Other resources</vt:lpstr>
      <vt:lpstr>Digression – “Physics” (or Math)-Based Testing Strategies</vt:lpstr>
      <vt:lpstr>Digression – Design by Contract Programming</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785</cp:revision>
  <cp:lastPrinted>2017-11-02T18:35:01Z</cp:lastPrinted>
  <dcterms:created xsi:type="dcterms:W3CDTF">2018-11-06T17:28:56Z</dcterms:created>
  <dcterms:modified xsi:type="dcterms:W3CDTF">2021-03-21T18:53:09Z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